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2" r:id="rId4"/>
    <p:sldId id="263" r:id="rId5"/>
    <p:sldId id="265" r:id="rId6"/>
    <p:sldId id="264" r:id="rId7"/>
    <p:sldId id="267" r:id="rId8"/>
    <p:sldId id="266" r:id="rId9"/>
    <p:sldId id="278" r:id="rId10"/>
    <p:sldId id="268" r:id="rId11"/>
    <p:sldId id="269" r:id="rId12"/>
    <p:sldId id="270" r:id="rId13"/>
    <p:sldId id="271" r:id="rId14"/>
    <p:sldId id="281" r:id="rId15"/>
    <p:sldId id="279" r:id="rId16"/>
    <p:sldId id="280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590" autoAdjust="0"/>
  </p:normalViewPr>
  <p:slideViewPr>
    <p:cSldViewPr>
      <p:cViewPr varScale="1">
        <p:scale>
          <a:sx n="80" d="100"/>
          <a:sy n="80" d="100"/>
        </p:scale>
        <p:origin x="111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Non Deterministic Finite Automation with €-moves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4038600"/>
            <a:ext cx="6400800" cy="1752600"/>
          </a:xfrm>
        </p:spPr>
        <p:txBody>
          <a:bodyPr/>
          <a:lstStyle/>
          <a:p>
            <a:r>
              <a:rPr lang="en-US" dirty="0"/>
              <a:t>    ---- </a:t>
            </a:r>
            <a:r>
              <a:rPr lang="en-US" dirty="0" err="1"/>
              <a:t>Sakshi</a:t>
            </a:r>
            <a:r>
              <a:rPr lang="en-US" dirty="0"/>
              <a:t> </a:t>
            </a:r>
            <a:r>
              <a:rPr lang="en-US" dirty="0" err="1"/>
              <a:t>Surve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582512"/>
            <a:ext cx="4819650" cy="3236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7089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22960"/>
            <a:ext cx="8991980" cy="557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1338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5"/>
          <a:stretch/>
        </p:blipFill>
        <p:spPr bwMode="auto">
          <a:xfrm>
            <a:off x="152400" y="769257"/>
            <a:ext cx="8839200" cy="5174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8340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19" y="320040"/>
            <a:ext cx="8465381" cy="630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6737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41" y="152400"/>
            <a:ext cx="8002959" cy="658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8487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Homework : </a:t>
            </a:r>
            <a:endParaRPr lang="en-IN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NFA with € -moves for </a:t>
            </a:r>
          </a:p>
          <a:p>
            <a:pPr lvl="1"/>
            <a:endParaRPr lang="en-US"/>
          </a:p>
          <a:p>
            <a:pPr lvl="1"/>
            <a:r>
              <a:rPr lang="en-US"/>
              <a:t>(</a:t>
            </a:r>
            <a:r>
              <a:rPr lang="en-US" dirty="0" err="1"/>
              <a:t>ab</a:t>
            </a:r>
            <a:r>
              <a:rPr lang="en-US" dirty="0"/>
              <a:t> +</a:t>
            </a:r>
            <a:r>
              <a:rPr lang="en-US" dirty="0" err="1"/>
              <a:t>ba</a:t>
            </a:r>
            <a:r>
              <a:rPr lang="en-US" dirty="0"/>
              <a:t>)* </a:t>
            </a:r>
            <a:r>
              <a:rPr lang="en-US" dirty="0" err="1"/>
              <a:t>aa</a:t>
            </a:r>
            <a:r>
              <a:rPr lang="en-US" dirty="0"/>
              <a:t> (</a:t>
            </a:r>
            <a:r>
              <a:rPr lang="en-US" dirty="0" err="1"/>
              <a:t>ab</a:t>
            </a:r>
            <a:r>
              <a:rPr lang="en-US" dirty="0"/>
              <a:t> + </a:t>
            </a:r>
            <a:r>
              <a:rPr lang="en-US" dirty="0" err="1"/>
              <a:t>ba</a:t>
            </a:r>
            <a:r>
              <a:rPr lang="en-US" dirty="0"/>
              <a:t>)*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(a(bb)* a + a b* a) *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6747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 to NFA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85800" y="3429000"/>
            <a:ext cx="1600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 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3352800" y="1981200"/>
            <a:ext cx="1600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NFA with € moves  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6324600" y="3233057"/>
            <a:ext cx="1600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NFA without € moves 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3505200" y="4953000"/>
            <a:ext cx="1600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DFA</a:t>
            </a:r>
            <a:endParaRPr lang="en-IN" dirty="0"/>
          </a:p>
        </p:txBody>
      </p:sp>
      <p:cxnSp>
        <p:nvCxnSpPr>
          <p:cNvPr id="9" name="Curved Connector 8"/>
          <p:cNvCxnSpPr/>
          <p:nvPr/>
        </p:nvCxnSpPr>
        <p:spPr>
          <a:xfrm flipV="1">
            <a:off x="1219200" y="2324101"/>
            <a:ext cx="2133600" cy="1104899"/>
          </a:xfrm>
          <a:prstGeom prst="curvedConnector3">
            <a:avLst>
              <a:gd name="adj1" fmla="val -34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>
            <a:off x="4953000" y="2324100"/>
            <a:ext cx="1981200" cy="908957"/>
          </a:xfrm>
          <a:prstGeom prst="curvedConnector3">
            <a:avLst>
              <a:gd name="adj1" fmla="val 10128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10800000" flipV="1">
            <a:off x="5105400" y="3962399"/>
            <a:ext cx="1828800" cy="1333499"/>
          </a:xfrm>
          <a:prstGeom prst="curvedConnector3">
            <a:avLst>
              <a:gd name="adj1" fmla="val -158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2"/>
          </p:cNvCxnSpPr>
          <p:nvPr/>
        </p:nvCxnSpPr>
        <p:spPr>
          <a:xfrm>
            <a:off x="4152900" y="2667000"/>
            <a:ext cx="0" cy="2286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65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DFA for the following REs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0* 1* 2*</a:t>
            </a:r>
          </a:p>
          <a:p>
            <a:pPr lvl="1"/>
            <a:r>
              <a:rPr lang="en-US" dirty="0"/>
              <a:t>(0+ €) (10)* (€+1)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1294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868680"/>
            <a:ext cx="8229600" cy="4389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0* 1* 2* </a:t>
            </a:r>
            <a:endParaRPr lang="en-IN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" t="18759"/>
          <a:stretch/>
        </p:blipFill>
        <p:spPr bwMode="auto">
          <a:xfrm>
            <a:off x="319314" y="1524000"/>
            <a:ext cx="8672286" cy="5022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3741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AutoShape 2" descr="blob:https://web.whatsapp.com/10ff334a-72d0-4628-853b-db83548ac1b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3" b="42971"/>
          <a:stretch/>
        </p:blipFill>
        <p:spPr bwMode="auto">
          <a:xfrm>
            <a:off x="152400" y="1447800"/>
            <a:ext cx="889725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823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AutoShape 2" descr="blob:https://web.whatsapp.com/10ff334a-72d0-4628-853b-db83548ac1b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55"/>
          <a:stretch/>
        </p:blipFill>
        <p:spPr bwMode="auto">
          <a:xfrm>
            <a:off x="0" y="1143000"/>
            <a:ext cx="9091182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058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1"/>
            <a:ext cx="8793438" cy="3809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970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6" r="1777"/>
          <a:stretch/>
        </p:blipFill>
        <p:spPr bwMode="auto">
          <a:xfrm>
            <a:off x="76200" y="1430721"/>
            <a:ext cx="8984343" cy="3903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235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715000"/>
          </a:xfrm>
        </p:spPr>
        <p:txBody>
          <a:bodyPr/>
          <a:lstStyle/>
          <a:p>
            <a:pPr marL="274320" lvl="1" indent="-274320">
              <a:buClr>
                <a:schemeClr val="accent3"/>
              </a:buClr>
              <a:buSzPct val="95000"/>
            </a:pPr>
            <a:r>
              <a:rPr lang="en-US" b="1" dirty="0"/>
              <a:t>(0+ €) (10)* (€+1)</a:t>
            </a:r>
            <a:endParaRPr lang="en-IN" b="1" dirty="0"/>
          </a:p>
          <a:p>
            <a:endParaRPr lang="en-IN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9" b="5372"/>
          <a:stretch/>
        </p:blipFill>
        <p:spPr bwMode="auto">
          <a:xfrm>
            <a:off x="457200" y="1219200"/>
            <a:ext cx="8458200" cy="545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070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7" y="426720"/>
            <a:ext cx="8992993" cy="612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012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432"/>
            <a:ext cx="8424221" cy="6324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8048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432"/>
            <a:ext cx="8525715" cy="6400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9135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431"/>
            <a:ext cx="8458200" cy="6350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0303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6667245" cy="317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730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Basic constructs of any RE :</a:t>
            </a:r>
          </a:p>
          <a:p>
            <a:pPr lvl="1"/>
            <a:r>
              <a:rPr lang="en-US" dirty="0"/>
              <a:t>Union (+)</a:t>
            </a:r>
          </a:p>
          <a:p>
            <a:pPr lvl="1"/>
            <a:r>
              <a:rPr lang="en-US" dirty="0"/>
              <a:t>Concatenation(.)</a:t>
            </a:r>
          </a:p>
          <a:p>
            <a:pPr lvl="1"/>
            <a:r>
              <a:rPr lang="en-US" dirty="0" err="1"/>
              <a:t>Kleene</a:t>
            </a:r>
            <a:r>
              <a:rPr lang="en-US" dirty="0"/>
              <a:t> Closure (*)</a:t>
            </a:r>
          </a:p>
          <a:p>
            <a:pPr lvl="1"/>
            <a:r>
              <a:rPr lang="en-US" dirty="0"/>
              <a:t>Positive Closure (+)</a:t>
            </a:r>
          </a:p>
          <a:p>
            <a:endParaRPr lang="en-US" dirty="0"/>
          </a:p>
          <a:p>
            <a:r>
              <a:rPr lang="en-US" dirty="0"/>
              <a:t>Thomson’s Rules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8636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Basic Constructs using Thomson’s Rules :  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71" y="990600"/>
            <a:ext cx="8430129" cy="5775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547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NFA with € -moves for 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a+b</a:t>
            </a:r>
            <a:r>
              <a:rPr lang="en-US" dirty="0"/>
              <a:t>)*</a:t>
            </a:r>
          </a:p>
          <a:p>
            <a:pPr lvl="1"/>
            <a:r>
              <a:rPr lang="en-US" dirty="0"/>
              <a:t>(a* + b*)</a:t>
            </a:r>
          </a:p>
          <a:p>
            <a:pPr lvl="1"/>
            <a:r>
              <a:rPr lang="en-US" dirty="0"/>
              <a:t>0* 1* 2*</a:t>
            </a:r>
          </a:p>
          <a:p>
            <a:pPr lvl="1"/>
            <a:r>
              <a:rPr lang="en-US" dirty="0"/>
              <a:t>(0+ €) (10)* (€+1)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02061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167</TotalTime>
  <Words>159</Words>
  <Application>Microsoft Office PowerPoint</Application>
  <PresentationFormat>On-screen Show (4:3)</PresentationFormat>
  <Paragraphs>32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Constantia</vt:lpstr>
      <vt:lpstr>Wingdings 2</vt:lpstr>
      <vt:lpstr>Flow</vt:lpstr>
      <vt:lpstr>Non Deterministic Finite Automation with €-moves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Constructs using Thomson’s Rules :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 : </vt:lpstr>
      <vt:lpstr>RE to NFA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Deterministic Finite Automation</dc:title>
  <dc:creator>Isha</dc:creator>
  <cp:lastModifiedBy>Idris</cp:lastModifiedBy>
  <cp:revision>55</cp:revision>
  <dcterms:created xsi:type="dcterms:W3CDTF">2006-08-16T00:00:00Z</dcterms:created>
  <dcterms:modified xsi:type="dcterms:W3CDTF">2022-10-04T19:12:51Z</dcterms:modified>
</cp:coreProperties>
</file>